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96" r:id="rId3"/>
    <p:sldId id="298" r:id="rId4"/>
    <p:sldId id="276" r:id="rId5"/>
    <p:sldId id="279" r:id="rId6"/>
    <p:sldId id="280" r:id="rId7"/>
    <p:sldId id="291" r:id="rId8"/>
    <p:sldId id="294" r:id="rId9"/>
    <p:sldId id="277" r:id="rId10"/>
    <p:sldId id="301" r:id="rId11"/>
    <p:sldId id="302" r:id="rId12"/>
    <p:sldId id="283" r:id="rId13"/>
    <p:sldId id="292" r:id="rId14"/>
    <p:sldId id="284" r:id="rId15"/>
    <p:sldId id="264" r:id="rId16"/>
    <p:sldId id="266" r:id="rId17"/>
    <p:sldId id="303" r:id="rId18"/>
    <p:sldId id="295" r:id="rId19"/>
    <p:sldId id="299" r:id="rId20"/>
    <p:sldId id="271" r:id="rId21"/>
    <p:sldId id="286" r:id="rId22"/>
    <p:sldId id="275" r:id="rId23"/>
    <p:sldId id="28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4748C-2E5D-491B-B7A7-24B80FC43E3D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D706-279D-4740-8B8B-1FC1E9B280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0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6D706-279D-4740-8B8B-1FC1E9B28040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95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21C3D7-60EE-4268-814E-E30734C8B9D2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F0C51E-758E-4A69-951F-1BE8F7660FB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\Рабочий стол\драгоманов\Драгоманов_Михайло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473474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8876" y="2636912"/>
            <a:ext cx="33123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народу,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тим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самим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одягає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терновий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вінець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Михайло Драгоманов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0466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Михайло Петрович Драгоманов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До 180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років від дня народження 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/>
              <a:t>(</a:t>
            </a:r>
            <a:r>
              <a:rPr lang="ru-RU" sz="2400" dirty="0"/>
              <a:t>30.09.</a:t>
            </a:r>
            <a:r>
              <a:rPr lang="uk-UA" sz="2400" dirty="0"/>
              <a:t>1841–</a:t>
            </a:r>
            <a:r>
              <a:rPr lang="ru-RU" sz="2400" dirty="0"/>
              <a:t>2.07.</a:t>
            </a:r>
            <a:r>
              <a:rPr lang="uk-UA" sz="2400" dirty="0"/>
              <a:t>1895) </a:t>
            </a:r>
          </a:p>
        </p:txBody>
      </p:sp>
    </p:spTree>
    <p:extLst>
      <p:ext uri="{BB962C8B-B14F-4D97-AF65-F5344CB8AC3E}">
        <p14:creationId xmlns:p14="http://schemas.microsoft.com/office/powerpoint/2010/main" val="300171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1876 р. через вільнодумство позбувся праці в університеті й виїхав за кордон. Жив у Відні, ­Женеві, Софії. Для європейських видань писав французькою, ­німецькою, англійською, італійською й іншими мовами.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2-ї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1880-х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запрошували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/>
          </a:p>
          <a:p>
            <a:pPr algn="just"/>
            <a:endParaRPr lang="uk-UA" dirty="0"/>
          </a:p>
        </p:txBody>
      </p:sp>
      <p:pic>
        <p:nvPicPr>
          <p:cNvPr id="1026" name="Picture 2" descr="C:\Documents and Settings\bibl\Рабочий стол\драгоманов\софія.p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50266"/>
            <a:ext cx="27049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ibl\Рабочий стол\драгоманов\женева.p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63808"/>
            <a:ext cx="2571705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bibl\Рабочий стол\драгоманов\від.p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968"/>
            <a:ext cx="293872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0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26876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1878–1881 роках Драгоманов випускав за кордоном часопис "Громада" – перше в історії української преси безцензурне видання. Було видано 5 томів збірника. Головна тема «Громади» — дати якнайбільше матеріалів для вивчення України і її народу, його духовних починань і прагнення до свободи і рівності серед світової спільноти.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1880-х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запрошували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Київська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"Стара Громада" створила спеціальний фонд, і Драгоманов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 ці ко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шти організував друкарню, де виходило також чимало брошур і книжок. Писав до Москви видавцеві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Суворіну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Мои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корабли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сожжены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и по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ка в России не будет конституции, я в нее не вернусь. Здесь же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я не зат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ем, чтобы молчать и прятаться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pic>
        <p:nvPicPr>
          <p:cNvPr id="2050" name="Picture 2" descr="C:\Documents and Settings\bibl\Рабочий стол\драгоманов\1624107565-5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218"/>
            <a:ext cx="2628000" cy="3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6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У1878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році Михайло Драгоманов виступив на Міжнародному літературному конгресі в Парижі з протестом проти заборони російським урядом українського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письменства. Тут він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зачитав доповідь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littérature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oukrainienne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proscrite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par le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gouvernement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russe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Українська література, заборонена російським урядом»), у якій різко засудив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Емський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указ і виступив на захист української мови та культури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Прочитавши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цю доповідь, що вийшла окремою брошурою, Карл Маркс підкреслив у тексті такі слова: «Тарас Шевченко — син народу в повному розумінні цього слова. Більше, аніж хто інший, він заслуговує на титул народного поета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Його антицарські памфлети «Турки внутрішні і зовнішні»,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Дітозгубство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здійснюване російським урядом», «До чого довоювались», «Внутрішнє рабство і війна за визволення» та інші заборонялися в Росії, але були відомі у світі і принесли Драгоманову славу «українського Герцена».</a:t>
            </a:r>
          </a:p>
        </p:txBody>
      </p:sp>
      <p:pic>
        <p:nvPicPr>
          <p:cNvPr id="2051" name="Picture 3" descr="C:\Documents and Settings\bibl\Рабочий стол\драгоманов\п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869845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ibl\Рабочий стол\драгоманов\616x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52"/>
            <a:ext cx="2844000" cy="23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4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128" y="1506152"/>
            <a:ext cx="3491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1890 році Михайло Петрович разом із І. Франком, М. Павликом та іншими брав участь у заснуванні Русько-української радикальної партії.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Протягом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1870 — 90 років був співавтором українських революційно-демократичних видань у Галичині. У журналах «Друг», «Народ», «Світ» він друкував літературно-критичні, наукові та публіцистичні статті.</a:t>
            </a:r>
          </a:p>
        </p:txBody>
      </p:sp>
      <p:pic>
        <p:nvPicPr>
          <p:cNvPr id="3074" name="Picture 2" descr="C:\Documents and Settings\bibl\Рабочий стол\драгоманов\фф.p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10218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9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980728"/>
            <a:ext cx="7784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1889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запрошений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історико-філологічного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факультету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Софійського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bibl\Рабочий стол\драгоманов\1624106207-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068960"/>
            <a:ext cx="41658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ibl\Рабочий стол\драгоманов\5-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176267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9532" y="5805263"/>
            <a:ext cx="2176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Софія. Будинок Драгоманових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851429"/>
            <a:ext cx="394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Софійський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святого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Климента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Охридського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6115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Людмила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Аріадною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Світозаром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перебралася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Тут і померла 1918­го.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Найстарша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Лідія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(1866­1937)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студента, болгарина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Шишманова.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1918–1919 роках,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Шишманов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Республіці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Аріадна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(1877–1954)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Сорбонні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Двоюрідна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сестра Леся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познайомила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художником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Трушем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Аріадна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Аріадна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Оксана, Роман (став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хокеїстом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Мирослав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спортсмен­лучник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Лише Роман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дочку, яка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Світозара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(1884–1958)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переїзду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гімназію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готувала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ректором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будівельного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1930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роботу. В 1943 ­р.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Емігрував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США, де й помер.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німецькому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концтаборі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одна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Людмила – жила в США,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Аріадна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Бразилії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Наталя </a:t>
            </a:r>
            <a:r>
              <a:rPr lang="ru-RU" sz="1600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 1943 р.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мешкає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Угорщині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bibl\Рабочий стол\драгоманов\1624107365-8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60" y="3334962"/>
            <a:ext cx="193929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1761" y="6032081"/>
            <a:ext cx="2454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Драгоманова-Шишманова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Іван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Шишманов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bibl\Рабочий стол\драгоманов\ек.p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79066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5410" y="5801249"/>
            <a:ext cx="2714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донькою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Аріадною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Світозаром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91994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25144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Син Михайла Драгоманова Світозар (праворуч) із племінником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Мікою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(Димитром)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Шишмановим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(1889–1945) – єдиним сином його найстаршої сестри Лідії. Той згодом був міністром закордонних справ Царства Болгарія. Димитра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Шишманова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– онука Михайла Драгоманова – розстріляли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комуністи.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bibl\Рабочий стол\драгоманов\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3558"/>
            <a:ext cx="2138747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bibl\Рабочий стол\драгоманов\1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0992"/>
            <a:ext cx="256796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5309919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Аріадна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 Леся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племінниця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9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92" y="620688"/>
            <a:ext cx="7863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ґрунтовною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стала “Малороссия в ее словесности”. Драгоманов доводив,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народ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спадкоємцем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державницьких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Галицького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56405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Михайло Драгоманов підписував свої твори під псевдонімами 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“Українець”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Волинець”, “К.Василенко”, “М.Галицький”,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М.Гордієнко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“П.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Кузьмичевський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“П.Петрик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”, “Чудак”.</a:t>
            </a:r>
          </a:p>
        </p:txBody>
      </p:sp>
      <p:pic>
        <p:nvPicPr>
          <p:cNvPr id="4" name="Picture 2" descr="C:\Documents and Settings\bibl\Рабочий стол\драгоманов\IMG_0002-212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2" y="1895022"/>
            <a:ext cx="137376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bibl\Рабочий стол\драгоманов\IMG_0001-21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166656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bibl\Рабочий стол\драгоманов\IMG_0005-197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03053"/>
            <a:ext cx="163116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024" y="4286859"/>
            <a:ext cx="1835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Драгоманов М. Положение и задачи науки древней истории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.Журнал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народного просвещения.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1874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152-181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2024" y="511259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народну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словесність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Т. І.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1899.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1856" y="6093296"/>
            <a:ext cx="265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Драгоманов М.П. Учителя-идеалисты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Русская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5-6.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С.23-36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548680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Драгоманов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– автор понад 2 тисяч творів з історії, літературознавства, фольклористики та інших наукових дисциплін.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Вже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своїй першій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грунтовній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праці з історії України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Малороссия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словесности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 (1869) М. Драгоманов засвідчив себе як неординарний історик, із власною концепцією, що суперечила офіційній. У працях «Переднє слово до «Громади» (1878), «Чудацькі думки про українську національну справу» (1892), «Пропащий час : українці під Московським царством» та інших роботах звертався до багатьох важливих питань історії України ХІ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 – 1-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ї половини ХІХ ст.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публіцистичних творах «Внутрішнє рабство і війна за звільнення» (1877), «До чого довоювалися (1654-1876)» (1878), «Листи на Наддніпрянську Україну» (1894) засуджував національне й соціальне поневолення народів Російської та Австро-Угорської імперій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Михайло Драгоманов – автор багатьох досліджень з українського фольклору. В своїх працях, зокрема таких як «Історичні пісні малоруського народу», у співавторстві з А. Антоновичем; «Малоруські народні перекази» (1876); «Нові українські пісні про громадські справи» (1881), «Політичні пісні українського народу 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VIII–XI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Х ст.»( 1883–1885) дає високу оцінку народній творчості.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Перу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фундаментальні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«Положение и задачи науки древней истории», «Шевченко,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українофіли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соціалізм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Чудацькі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думки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справу»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6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кілька років до смерті М.П. Драгоманов написав працю “Чудацькі думки про українську національну справу”. Її можна вважати заповітом науковцям у галузі дослідження української історії.</a:t>
            </a:r>
          </a:p>
        </p:txBody>
      </p:sp>
      <p:pic>
        <p:nvPicPr>
          <p:cNvPr id="6146" name="Picture 2" descr="C:\Documents and Settings\bibl\Рабочий стол\драгоманов\Драгоманов_М._Чудацькі_думки_про_украінську_національну_справу,_1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12000" cy="45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2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003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Народився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Михайло Петрович Драгоманов у м. Гадячі Полтавської губернії в родині дрібнопомісних дворян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Мав братів Івана й Олександра та сестру Ольгу (літературний псевдонім – Олена Пчілка, мати Лесі Українки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Рід походив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дрібної полтавської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шляхти, нащадків козацьких старшин,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полковницького роду. Родина була освіченою, поділяла ліберальні для свого часу погляди.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Батько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Михайла – Петро Якимович – закінчив Петербурзький університет, служив юристом військового міністерства, знав англійську та французьку, писав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вірші,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займався громадською та літературною діяльністю.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Повер­нувся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 Гадяча наприкінці 1830-х,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оженився.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 юрист помагав місцевим козакам і селянам.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852936"/>
            <a:ext cx="2915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Пізніше, в автобіографії, М. Драгоманов писав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Я дуже зобов’язаний своєму батькові, який розвинув у мені інтелектуальні зацікавлення і з яким у мене не було моральних незгод і боротьби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Picture 2" descr="C:\Documents and Settings\bibl\Рабочий стол\драгоманов\img2_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6" y="2838068"/>
            <a:ext cx="1806309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bibl\Рабочий стол\драгоманов\img1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26" y="2801098"/>
            <a:ext cx="172819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661248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615081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Петро Якимович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Драгоманов.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9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997" y="4640938"/>
            <a:ext cx="257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Іванова, Р. П.  Михайло Драгоманов у суспільно-політичному русі Росії та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/ Р. П. Іванова. – К. : Вид-во КУ, 1971. – 234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629866"/>
            <a:ext cx="250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Андрусак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 Т.  Шлях до свободи (Михайло Драгоманов про право людини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/ Т.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Андрусак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 – К. : Світ, 1998. – 192 с.</a:t>
            </a:r>
          </a:p>
        </p:txBody>
      </p:sp>
      <p:pic>
        <p:nvPicPr>
          <p:cNvPr id="4098" name="Picture 2" descr="C:\Documents and Settings\bibl\Рабочий стол\драгоманов\1620621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83161"/>
            <a:ext cx="2049456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bibl\Рабочий стол\драгоманов\20161010-111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2" y="1309439"/>
            <a:ext cx="2083582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4629866"/>
            <a:ext cx="291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Історія української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соціології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: навч. посіб. / К. В.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Батаєва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 В. Ф.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Бурлачук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 І.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Головаха-Хікс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[та ін.] ; за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 ред. К. В.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Батаєвої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 В. Ф.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Бурлачука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 В. П.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Степаненка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 - К. : Кондор, 2018. - 391 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4240" y="4171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Palatino Linotype" pitchFamily="18" charset="0"/>
              </a:rPr>
              <a:t>Тематичні книги у фондах бібліотеки ім.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Palatino Linotype" pitchFamily="18" charset="0"/>
              </a:rPr>
              <a:t>ЗУНУ</a:t>
            </a:r>
          </a:p>
        </p:txBody>
      </p:sp>
      <p:pic>
        <p:nvPicPr>
          <p:cNvPr id="6" name="Picture 2" descr="C:\Documents and Settings\bibl\Рабочий стол\драгоманов\аа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83161"/>
            <a:ext cx="205412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94" y="4438054"/>
            <a:ext cx="2102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Драгоманов, М. П.  Вибране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 М. П. Драгоманов. – К. : Либідь, 1991. – 685 с. – (Пам'ятки історичної думки).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359586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Драгоманов, М.  Про українських козаків, татар та турків  : З додатком про життя М. Драгоманова / М. Драгоманов. – К. : Дніпро, 1991. – 45 с.</a:t>
            </a:r>
          </a:p>
        </p:txBody>
      </p:sp>
      <p:pic>
        <p:nvPicPr>
          <p:cNvPr id="5122" name="Picture 2" descr="C:\Documents and Settings\bibl\Рабочий стол\драгоманов\1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4156"/>
            <a:ext cx="1907821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bibl\Рабочий стол\драгоманов\20161010-111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78" y="904156"/>
            <a:ext cx="1875057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435958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Іванченко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Р.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Клятва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роман-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хроніка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/ Р. П.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Іванченко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- К. 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1971. - 392 с. 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Documents and Settings\bibl\Рабочий стол\драгоманов\165465123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72" y="904156"/>
            <a:ext cx="1880728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98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76672"/>
            <a:ext cx="5039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Пригнічений стан духу значною мірою збільшується від усвідомлення печального стану справ в Україні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», — свідчила Леся Українка про останні дні свого дядька. Тимчасові поліпшення загального стану сприяли сплескам творчого піднесення, але несподівана смерть від розриву аорти обірвала життя вченого і громадського діяча.</a:t>
            </a:r>
            <a:r>
              <a:rPr lang="ru-RU" sz="1600" dirty="0"/>
              <a:t> </a:t>
            </a:r>
            <a:endParaRPr lang="ru-RU" sz="1600" dirty="0" smtClean="0"/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аорти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1895 року.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протестантським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>обрядом.</a:t>
            </a:r>
            <a:endParaRPr lang="uk-UA" sz="1600" dirty="0"/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ibl\Рабочий стол\драгоманов\p0556-18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88777"/>
            <a:ext cx="1771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bibl\Рабочий стол\драгоманов\2017-02-08Dragoma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54" y="3789040"/>
            <a:ext cx="2185071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bibl\Рабочий стол\драгоманов\386x539xp.i.p.gif.pagespeed.ic.a4iKfPlA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4" y="1735648"/>
            <a:ext cx="2448000" cy="34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501" y="5373216"/>
            <a:ext cx="301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Могила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М.П.Драгоманова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1895 р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50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50" y="1124744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 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. П. Драгоманов і своєю вдачею, привабливістю в усіх своїх особистих стосунках, своїм широким розумовим розвитком, глибиною і сталістю переконань виступає на тлі тогочасних письменників, наукових діячів і інформаторі як політичний наш Мусій [Мойсей]. З високим гаслом «Чисте діло потрібує чистих рук» він проніс свої думки через усеньке життя своє і залишив нам як шляхетну і дорогоцінну спадщину. Такі люди з'являються оди-двоє протягом віку, їх часто довго не розуміють. Але зрозумівши — вже ніколи не розлюблять. Михайло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Петрович ще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довго світитиме українському народові як високий блискучий маяк, указуючи, як обходити мілини та підводні камені і привести Україну до сподіваного вільного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Софія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Ліндфорс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Русова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661248"/>
            <a:ext cx="348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Виставку підготувала бібліограф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-ї категорії бібліотеки ім. Л. </a:t>
            </a:r>
            <a:r>
              <a:rPr lang="uk-UA" sz="1200" i="1" dirty="0" err="1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ЗУНУ </a:t>
            </a:r>
            <a:r>
              <a:rPr lang="uk-UA" sz="1200" i="1" dirty="0" err="1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 Л.В.</a:t>
            </a:r>
          </a:p>
        </p:txBody>
      </p:sp>
    </p:spTree>
    <p:extLst>
      <p:ext uri="{BB962C8B-B14F-4D97-AF65-F5344CB8AC3E}">
        <p14:creationId xmlns:p14="http://schemas.microsoft.com/office/powerpoint/2010/main" val="19218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9604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драгоманівській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збереглася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пращур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заволока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Греччини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по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походженню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таки грек; служив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драгоманом при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гетьманському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уряді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за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Богдана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в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Чигирині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– писала у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спогадах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(на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знімку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молодша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сестра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мати Лесі Українки)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– Слово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первісному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перекладач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Єсть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актовий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документ,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прадід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наш Стефан Драгоман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й не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драгоманом, а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Жив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уже на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і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вибрано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війтом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Переяслава.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Стефана Драгомана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наш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підписувався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”Аким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Драгомановъ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”... З Переяслава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переселився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й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гетьманського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Гадяча... Тут служив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Драгоманов при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гетьманськім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уряді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генеральним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суддею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”. Про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братами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згадувала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”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тато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й мама не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”великими панами”, у нас не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гувернерів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гувернанток.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Доглядала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нас мама, за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помоччю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няньок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bibl\Рабочий стол\драгоманов\1538756309-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4" y="3481358"/>
            <a:ext cx="223544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ibl\Рабочий стол\драгоманов\180px-Олена_Пчілка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5" y="404664"/>
            <a:ext cx="1816282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ibl\Рабочий стол\драгоманов\Uwg15633517235X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1914"/>
            <a:ext cx="2196000" cy="33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4229573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Ольга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і Петро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Косачі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Оксаною,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Ісидорою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Миколою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луцькому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помешканні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1890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7203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Пчілка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Леся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Ялта,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1898 р.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7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2224" y="34470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Продовжив навчання в Полтавській гімназії. Вражав викладачів своєю надзвичайною цілеспрямованістю, працьовитістю, освіченістю. Його сестра Ольга (письменниця Олена Пчілка, мати Лесі Українки) згадувала, що «книжок… Михайло перечитав ще в гімназії таку силу і таких авторів, що багато учнів середніх шкіл пізніших часів… здивувались би, почувши, що між тими авторами були й такі… як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Шлосер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Маколей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Прескот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Гізо».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bibl\Рабочий стол\драгоманов\scho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38" y="569308"/>
            <a:ext cx="29146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&amp;Mcy;&amp;ucy;&amp;zhcy;&amp;scy;&amp;kcy;&amp;acy;&amp;yacy; &amp;gcy;&amp;icy;&amp;mcy;&amp;ncy;&amp;acy;&amp;zcy;&amp;icy;&amp;yacy; &amp;pcy;&amp;iecy;&amp;rcy;&amp;vcy;&amp;a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&amp;Mcy;&amp;ucy;&amp;zhcy;&amp;scy;&amp;kcy;&amp;acy;&amp;yacy; &amp;gcy;&amp;icy;&amp;mcy;&amp;ncy;&amp;acy;&amp;zcy;&amp;icy;&amp;yacy; &amp;pcy;&amp;iecy;&amp;rcy;&amp;vcy;&amp;acy;&amp;y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6494" y="908720"/>
            <a:ext cx="4208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1849–1853 Михайло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Драгоманов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навчався в Гадяцькому повітовому училищі, де, з-поміж інших дисциплін, виділяв історію, географію, мови, захоплювався античним світом.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125" y="2948462"/>
            <a:ext cx="1996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Гадяцьке повітове училище</a:t>
            </a:r>
            <a:endParaRPr lang="uk-UA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5512" y="5949280"/>
            <a:ext cx="1505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Полтавська гімназія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82328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Восени 1859 вступив на історико-філологічний факультет Київського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університету Св. Володимира.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Тут у нього з'являються значно ширші і більші можливості вдосконалювати свою загальну освіту, повніше 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живіше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знайомитися з тими суспільними і політичними процесами, що постійно зароджувалися у студентському середовищі.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Університет тих часів являв собою один із найважливіших осередків наукового, культурного і громадського життя. М. Драгоманов намагався органічно поєднувати процес навчання з практичною громадською роботою, на яку підштовхували розбуджені загальною ситуацією політичні настрої.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Ще під час навчання він викладав у недільній школі на Подолі, а після її закриття – у Тимчасовій педагогічній школі.</a:t>
            </a:r>
          </a:p>
        </p:txBody>
      </p:sp>
      <p:pic>
        <p:nvPicPr>
          <p:cNvPr id="6146" name="Picture 2" descr="C:\Documents and Settings\bibl\Рабочий стол\драгоманов\280px-Університет_Св.Володимира_Київ_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bibl\Рабочий стол\драгоманов\p0149-300x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91716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2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Після закінчення  університету, Драгоманов працює в Другій київській гімназії. Етапним у справі становлення М. Драгоманова як політичного і громадського діяча став його виступ над труною Шевченка у Києві, коли прах великого Кобзаря перевозили до Чернечої гори.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У 1863 — став членом товариства «Громада», об'єднання, що було формою пробудження свідомості національної інтелігенції до пізнання української історії, культури, народного побуту, права. Пізніше, у 1870-х рр., з'явилися нові, «молоді» Громади, в статутах яких уже стояло питання про «самостійне політичне існування» України з «виборним народним правлінням».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bibl\Рабочий стол\драгоманов\216300_1_w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62" y="3212976"/>
            <a:ext cx="53664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0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8920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1864 р. Драгоманов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одружується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актрисою Людмилою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Кубинською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яка стане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помічницею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Їхні родини були сусідами в Гадячі та приятелювали.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Михайло,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артилерії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Віленської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Марфа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Осипівна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хреста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Ольгу Драгоманову (Олену Пчілку)</a:t>
            </a:r>
            <a:r>
              <a:rPr lang="ru-RU" sz="1600" dirty="0" smtClean="0"/>
              <a:t>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навчалася у тому ж приватному жіночому пансіоні, що й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Ольга. 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Людмила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Драгоманова мала славу вправної піаністки, добре малювала та співала. Була однією з організаторок перших дитячих садочків у Києві. Написала статтю ”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Народные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наречия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элемент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” до журналу ”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Вестник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Европы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”. В еміграції допомагала чоловікові у видавничій справі, вести листування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1870-х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перекладала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популяризувала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журналах твори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bibl\Рабочий стол\драгоманов\250px-Драгоманова_Людмил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70270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Драгоманови й Косачі у 1890­-х.р. Ліворуч сидять діти Михайла Драгоманова – син Світозар і найстарша донька Лідія (у чорній сукні). У центрі: Олександра Драгоманова – дружина брата Олександра – з донькою Оксаною. Праворуч скраю – сестра Олена Пчілка, у дівоцтві Ольга Драгоманова, у заміжжі Косач. Стоять, зліва направо: її доньки Оксана й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Ізидора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Косач – сестри Лесі Українки – та їхня двоюрідна сестра Аріадна (за Оленою Пчілкою) – молодша донька Михайла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Драгоманова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ibl\Рабочий стол\драгоманов\399630_1_w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436000" cy="39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7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784" y="867984"/>
            <a:ext cx="4067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У 1870 Київський університет відрядив М. Драгоманова за кордон. Замість запланованих двох років молодий учений пробув там майже 3, відвідавши за цей час Берлін, Прагу, Відень, Флоренцію,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Гайдельберг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Львів.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Особливе місце в політично-публіцистичній діяльності М. Драгоманова посідала Галичина. Він намагався «розбудити» галицьке громадське життя (так, як він це розумів), піднести рівень суспільної свідомості.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Трирічне закордонне турне М. Драгоманова було надзвичайно плідним для молодого вченого. Він тепер міг критично оглянути й оцінити свої переконання, зіставляючи їх з науковим західноєвропейським досвідом.</a:t>
            </a:r>
            <a:endParaRPr lang="uk-UA" dirty="0"/>
          </a:p>
        </p:txBody>
      </p:sp>
      <p:pic>
        <p:nvPicPr>
          <p:cNvPr id="2050" name="Picture 2" descr="C:\Documents and Settings\bibl\Рабочий стол\драгоманов\1624106712-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6" y="808142"/>
            <a:ext cx="323732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1166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550</TotalTime>
  <Words>2118</Words>
  <Application>Microsoft Office PowerPoint</Application>
  <PresentationFormat>Экран (4:3)</PresentationFormat>
  <Paragraphs>70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Працівники бібліографічного відділу</dc:creator>
  <cp:lastModifiedBy>Працівники бібліографічного відділу</cp:lastModifiedBy>
  <cp:revision>103</cp:revision>
  <dcterms:created xsi:type="dcterms:W3CDTF">2021-09-13T07:28:22Z</dcterms:created>
  <dcterms:modified xsi:type="dcterms:W3CDTF">2021-09-30T07:07:21Z</dcterms:modified>
</cp:coreProperties>
</file>